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7"/>
  </p:notesMasterIdLst>
  <p:sldIdLst>
    <p:sldId id="295" r:id="rId2"/>
    <p:sldId id="296" r:id="rId3"/>
    <p:sldId id="258" r:id="rId4"/>
    <p:sldId id="259" r:id="rId5"/>
    <p:sldId id="298" r:id="rId6"/>
    <p:sldId id="278" r:id="rId7"/>
    <p:sldId id="282" r:id="rId8"/>
    <p:sldId id="262" r:id="rId9"/>
    <p:sldId id="292" r:id="rId10"/>
    <p:sldId id="293" r:id="rId11"/>
    <p:sldId id="294" r:id="rId12"/>
    <p:sldId id="263" r:id="rId13"/>
    <p:sldId id="264" r:id="rId14"/>
    <p:sldId id="283" r:id="rId15"/>
    <p:sldId id="281" r:id="rId16"/>
    <p:sldId id="289" r:id="rId17"/>
    <p:sldId id="290" r:id="rId18"/>
    <p:sldId id="267" r:id="rId19"/>
    <p:sldId id="268" r:id="rId20"/>
    <p:sldId id="273" r:id="rId21"/>
    <p:sldId id="269" r:id="rId22"/>
    <p:sldId id="274" r:id="rId23"/>
    <p:sldId id="275" r:id="rId24"/>
    <p:sldId id="276" r:id="rId25"/>
    <p:sldId id="270" r:id="rId26"/>
    <p:sldId id="272" r:id="rId27"/>
    <p:sldId id="271" r:id="rId28"/>
    <p:sldId id="277" r:id="rId29"/>
    <p:sldId id="287" r:id="rId30"/>
    <p:sldId id="288" r:id="rId31"/>
    <p:sldId id="284" r:id="rId32"/>
    <p:sldId id="286" r:id="rId33"/>
    <p:sldId id="297" r:id="rId34"/>
    <p:sldId id="291" r:id="rId35"/>
    <p:sldId id="28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8" autoAdjust="0"/>
    <p:restoredTop sz="95801" autoAdjust="0"/>
  </p:normalViewPr>
  <p:slideViewPr>
    <p:cSldViewPr snapToGrid="0">
      <p:cViewPr varScale="1">
        <p:scale>
          <a:sx n="117" d="100"/>
          <a:sy n="117" d="100"/>
        </p:scale>
        <p:origin x="739" y="8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4</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6</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20</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07.11.2020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developers.de/blogs/damir_dobric/default.aspx"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hyperlink" Target="https://damirdobric.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816430" y="2294640"/>
            <a:ext cx="8046720" cy="3077766"/>
          </a:xfrm>
          <a:prstGeom prst="rect">
            <a:avLst/>
          </a:prstGeom>
        </p:spPr>
        <p:txBody>
          <a:bodyPr wrap="square">
            <a:spAutoFit/>
          </a:bodyPr>
          <a:lstStyle/>
          <a:p>
            <a:pPr algn="ctr"/>
            <a:r>
              <a:rPr lang="en-US" sz="3200" dirty="0"/>
              <a:t>Welcome </a:t>
            </a:r>
          </a:p>
          <a:p>
            <a:pPr algn="ctr"/>
            <a:r>
              <a:rPr lang="en-US" sz="3200" dirty="0"/>
              <a:t>to</a:t>
            </a:r>
          </a:p>
          <a:p>
            <a:pPr algn="ctr"/>
            <a:r>
              <a:rPr lang="en-US" sz="4000" dirty="0"/>
              <a:t>Software Engineering </a:t>
            </a:r>
          </a:p>
          <a:p>
            <a:pPr algn="ctr"/>
            <a:r>
              <a:rPr lang="en-US" sz="2800" dirty="0"/>
              <a:t>Lesson</a:t>
            </a:r>
            <a:r>
              <a:rPr lang="en-US" sz="4000" dirty="0"/>
              <a:t> </a:t>
            </a:r>
            <a:r>
              <a:rPr lang="en-US" sz="2800" dirty="0"/>
              <a:t>WS2020/2021</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7646" y="6039842"/>
            <a:ext cx="616132" cy="419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E2A2C-3592-4099-8A57-057CFEC37A2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6924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3"/>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extLst>
                    <a:ext uri="{A12FA001-AC4F-418D-AE19-62706E023703}">
                      <ahyp:hlinkClr xmlns:ahyp="http://schemas.microsoft.com/office/drawing/2018/hyperlinkcolor" val="tx"/>
                    </a:ext>
                  </a:extLst>
                </a:hlinkClick>
              </a:rPr>
              <a:t>UNI-2020-202</a:t>
            </a:r>
            <a:r>
              <a:rPr lang="en-US" sz="2000" dirty="0"/>
              <a:t>1</a:t>
            </a:r>
          </a:p>
          <a:p>
            <a:r>
              <a:rPr lang="en-US" sz="2000" dirty="0"/>
              <a:t>We will use the LinkedIn group for communication.</a:t>
            </a:r>
          </a:p>
          <a:p>
            <a:pPr lvl="1"/>
            <a:r>
              <a:rPr lang="en-US" sz="1600" dirty="0"/>
              <a:t>Chat</a:t>
            </a:r>
          </a:p>
          <a:p>
            <a:pPr lvl="1"/>
            <a:r>
              <a:rPr lang="en-US" sz="1600" dirty="0"/>
              <a:t>Announcements</a:t>
            </a:r>
          </a:p>
          <a:p>
            <a:pPr lvl="1"/>
            <a:r>
              <a:rPr lang="en-US" sz="1600" dirty="0"/>
              <a:t>Anything else related to organizational questions</a:t>
            </a:r>
          </a:p>
          <a:p>
            <a:r>
              <a:rPr lang="en-US" sz="2000" dirty="0"/>
              <a:t>We use GitHub issues for project related questions</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721823" y="1545550"/>
            <a:ext cx="5486400" cy="369332"/>
          </a:xfrm>
          <a:prstGeom prst="rect">
            <a:avLst/>
          </a:prstGeom>
          <a:noFill/>
        </p:spPr>
        <p:txBody>
          <a:bodyPr wrap="square" rtlCol="0">
            <a:spAutoFit/>
          </a:bodyPr>
          <a:lstStyle/>
          <a:p>
            <a:r>
              <a:rPr lang="en-US" dirty="0"/>
              <a:t>Please enter your name, email etc. here.</a:t>
            </a:r>
          </a:p>
        </p:txBody>
      </p:sp>
      <p:sp>
        <p:nvSpPr>
          <p:cNvPr id="3" name="Rectangle 2">
            <a:extLst>
              <a:ext uri="{FF2B5EF4-FFF2-40B4-BE49-F238E27FC236}">
                <a16:creationId xmlns:a16="http://schemas.microsoft.com/office/drawing/2014/main" id="{3CB8AC4B-18E0-4491-A264-D4C53BE97C9F}"/>
              </a:ext>
            </a:extLst>
          </p:cNvPr>
          <p:cNvSpPr/>
          <p:nvPr/>
        </p:nvSpPr>
        <p:spPr>
          <a:xfrm>
            <a:off x="3178605" y="2018689"/>
            <a:ext cx="2786789" cy="461665"/>
          </a:xfrm>
          <a:prstGeom prst="rect">
            <a:avLst/>
          </a:prstGeom>
        </p:spPr>
        <p:txBody>
          <a:bodyPr wrap="none">
            <a:spAutoFit/>
          </a:bodyPr>
          <a:lstStyle/>
          <a:p>
            <a:r>
              <a:rPr lang="en-US" sz="2400" dirty="0">
                <a:latin typeface="proxima-nova"/>
              </a:rPr>
              <a:t>http://tiny.cc/w5t1tz</a:t>
            </a:r>
            <a:endParaRPr lang="en-US" sz="2400" b="1" dirty="0"/>
          </a:p>
        </p:txBody>
      </p:sp>
      <p:pic>
        <p:nvPicPr>
          <p:cNvPr id="5" name="Graphic 4" descr="User">
            <a:extLst>
              <a:ext uri="{FF2B5EF4-FFF2-40B4-BE49-F238E27FC236}">
                <a16:creationId xmlns:a16="http://schemas.microsoft.com/office/drawing/2014/main" id="{97F63618-CC30-4388-8B0C-94E21258A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046" y="5162195"/>
            <a:ext cx="914400" cy="914400"/>
          </a:xfrm>
          <a:prstGeom prst="rect">
            <a:avLst/>
          </a:prstGeom>
        </p:spPr>
      </p:pic>
      <p:sp>
        <p:nvSpPr>
          <p:cNvPr id="9" name="Speech Bubble: Oval 8">
            <a:extLst>
              <a:ext uri="{FF2B5EF4-FFF2-40B4-BE49-F238E27FC236}">
                <a16:creationId xmlns:a16="http://schemas.microsoft.com/office/drawing/2014/main" id="{A624D3C5-C135-4B27-966E-AC87B2F2DE76}"/>
              </a:ext>
            </a:extLst>
          </p:cNvPr>
          <p:cNvSpPr/>
          <p:nvPr/>
        </p:nvSpPr>
        <p:spPr>
          <a:xfrm>
            <a:off x="4127862" y="3206931"/>
            <a:ext cx="4807131" cy="3161211"/>
          </a:xfrm>
          <a:prstGeom prst="wedgeEllipseCallout">
            <a:avLst>
              <a:gd name="adj1" fmla="val -61671"/>
              <a:gd name="adj2" fmla="val 218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the URL works on desktops. </a:t>
            </a:r>
          </a:p>
          <a:p>
            <a:pPr algn="ctr"/>
            <a:r>
              <a:rPr lang="en-US" sz="1400" dirty="0">
                <a:solidFill>
                  <a:schemeClr val="tx1"/>
                </a:solidFill>
              </a:rPr>
              <a:t>On mobile devices you will NOT be able to enter your data if you are not signed-in with some Microsoft Account!!!</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DE" sz="1400" dirty="0">
              <a:solidFill>
                <a:schemeClr val="tx1"/>
              </a:solidFill>
            </a:endParaRPr>
          </a:p>
        </p:txBody>
      </p:sp>
      <p:pic>
        <p:nvPicPr>
          <p:cNvPr id="11" name="Picture 10">
            <a:extLst>
              <a:ext uri="{FF2B5EF4-FFF2-40B4-BE49-F238E27FC236}">
                <a16:creationId xmlns:a16="http://schemas.microsoft.com/office/drawing/2014/main" id="{4794D637-F46C-4644-AFC7-0B47AAD2C1EE}"/>
              </a:ext>
            </a:extLst>
          </p:cNvPr>
          <p:cNvPicPr>
            <a:picLocks noChangeAspect="1"/>
          </p:cNvPicPr>
          <p:nvPr/>
        </p:nvPicPr>
        <p:blipFill>
          <a:blip r:embed="rId4"/>
          <a:stretch>
            <a:fillRect/>
          </a:stretch>
        </p:blipFill>
        <p:spPr>
          <a:xfrm>
            <a:off x="5749961" y="4663586"/>
            <a:ext cx="1442294" cy="1413009"/>
          </a:xfrm>
          <a:prstGeom prst="rect">
            <a:avLst/>
          </a:prstGeom>
        </p:spPr>
      </p:pic>
    </p:spTree>
    <p:extLst>
      <p:ext uri="{BB962C8B-B14F-4D97-AF65-F5344CB8AC3E}">
        <p14:creationId xmlns:p14="http://schemas.microsoft.com/office/powerpoint/2010/main" val="206407304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400" dirty="0"/>
              <a:t>I do </a:t>
            </a:r>
            <a:r>
              <a:rPr lang="en-US" sz="2400" u="sng" dirty="0"/>
              <a:t>not</a:t>
            </a:r>
            <a:r>
              <a:rPr lang="en-US" sz="2400" dirty="0"/>
              <a:t> have an office at university.</a:t>
            </a:r>
            <a:br>
              <a:rPr lang="en-US" sz="2400" dirty="0"/>
            </a:br>
            <a:r>
              <a:rPr lang="en-US" sz="2400" dirty="0"/>
              <a:t>I’ll be mostly at 13.45h Mondays in the meeting room.</a:t>
            </a:r>
          </a:p>
          <a:p>
            <a:r>
              <a:rPr lang="en-US" sz="2400" dirty="0"/>
              <a:t>You can reach me almost every day/night including weekend!</a:t>
            </a:r>
          </a:p>
          <a:p>
            <a:r>
              <a:rPr lang="en-US" sz="2400" dirty="0"/>
              <a:t>Use my Linked-In contact for urgent and </a:t>
            </a:r>
            <a:r>
              <a:rPr lang="en-US" sz="2400" u="sng" dirty="0"/>
              <a:t>private</a:t>
            </a:r>
            <a:r>
              <a:rPr lang="en-US" sz="2400" dirty="0"/>
              <a:t> questions.</a:t>
            </a:r>
            <a:br>
              <a:rPr lang="en-US" sz="2400" dirty="0"/>
            </a:br>
            <a:r>
              <a:rPr lang="en-US" sz="2400" dirty="0"/>
              <a:t>Don’t contact me directly for general questions, which all other might be interested on.</a:t>
            </a:r>
          </a:p>
          <a:p>
            <a:r>
              <a:rPr lang="en-US" sz="2400" dirty="0"/>
              <a:t>For all other project and course related questions </a:t>
            </a:r>
            <a:br>
              <a:rPr lang="en-US" sz="2400" dirty="0"/>
            </a:br>
            <a:r>
              <a:rPr lang="en-US" sz="2400" dirty="0"/>
              <a:t> </a:t>
            </a:r>
            <a:r>
              <a:rPr lang="en-US" sz="2400" u="sng" dirty="0"/>
              <a:t>use linked-in timeline or </a:t>
            </a:r>
            <a:r>
              <a:rPr lang="en-US" sz="2400" u="sng" dirty="0" err="1"/>
              <a:t>github</a:t>
            </a:r>
            <a:r>
              <a:rPr lang="en-US" sz="2400" u="sng" dirty="0"/>
              <a:t> issues.</a:t>
            </a:r>
          </a:p>
          <a:p>
            <a:r>
              <a:rPr lang="en-US" sz="2400" dirty="0"/>
              <a:t>You can follow me on twitter: </a:t>
            </a:r>
            <a:br>
              <a:rPr lang="en-US" sz="2400" dirty="0"/>
            </a:br>
            <a:r>
              <a:rPr lang="en-US" sz="2400" dirty="0">
                <a:hlinkClick r:id="rId2"/>
              </a:rPr>
              <a:t>https://twitter.com/ddobric</a:t>
            </a:r>
            <a:endParaRPr lang="en-US" sz="2400" dirty="0"/>
          </a:p>
          <a:p>
            <a:r>
              <a:rPr lang="en-US" sz="2400" dirty="0"/>
              <a:t>You can follow me on my blog: </a:t>
            </a:r>
            <a:r>
              <a:rPr lang="en-US" sz="2400" dirty="0">
                <a:hlinkClick r:id="rId3"/>
              </a:rPr>
              <a:t>http://developers.de/</a:t>
            </a:r>
            <a:endParaRPr lang="en-US" sz="2400" dirty="0"/>
          </a:p>
          <a:p>
            <a:endParaRPr lang="en-US" sz="2400" dirty="0"/>
          </a:p>
        </p:txBody>
      </p:sp>
    </p:spTree>
    <p:extLst>
      <p:ext uri="{BB962C8B-B14F-4D97-AF65-F5344CB8AC3E}">
        <p14:creationId xmlns:p14="http://schemas.microsoft.com/office/powerpoint/2010/main" val="258973109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685801" y="720566"/>
            <a:ext cx="8046720" cy="1969770"/>
          </a:xfrm>
          <a:prstGeom prst="rect">
            <a:avLst/>
          </a:prstGeom>
        </p:spPr>
        <p:txBody>
          <a:bodyPr wrap="square">
            <a:spAutoFit/>
          </a:bodyPr>
          <a:lstStyle/>
          <a:p>
            <a:pPr algn="ctr"/>
            <a:r>
              <a:rPr lang="en-US" sz="3200" dirty="0"/>
              <a:t>The rule No1</a:t>
            </a:r>
          </a:p>
          <a:p>
            <a:pPr algn="ctr"/>
            <a:r>
              <a:rPr lang="en-US" sz="4000" u="sng" dirty="0"/>
              <a:t>Keep your camera on</a:t>
            </a:r>
            <a:endParaRPr lang="en-US" sz="3600" u="sng" dirty="0"/>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9" name="Graphic 8" descr="Web cam">
            <a:extLst>
              <a:ext uri="{FF2B5EF4-FFF2-40B4-BE49-F238E27FC236}">
                <a16:creationId xmlns:a16="http://schemas.microsoft.com/office/drawing/2014/main" id="{B23B7DEC-9DC5-4A44-8068-31C2ECBBCA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1961" y="2233136"/>
            <a:ext cx="914400" cy="914400"/>
          </a:xfrm>
          <a:prstGeom prst="rect">
            <a:avLst/>
          </a:prstGeom>
        </p:spPr>
      </p:pic>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761" y="4375309"/>
            <a:ext cx="2590800" cy="176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1D67FB-6997-4D54-9248-742BDA9778E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90495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5"/>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endParaRPr lang="en-US" sz="2400" dirty="0"/>
          </a:p>
          <a:p>
            <a:r>
              <a:rPr lang="en-US" sz="2400" dirty="0">
                <a:hlinkClick r:id="rId3"/>
              </a:rPr>
              <a:t>Visual Studio Code</a:t>
            </a:r>
            <a:endParaRPr lang="en-US" sz="2400" dirty="0"/>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7FB7D3-0CFC-47FA-8902-55C89C29F113}"/>
              </a:ext>
            </a:extLst>
          </p:cNvPr>
          <p:cNvSpPr/>
          <p:nvPr/>
        </p:nvSpPr>
        <p:spPr>
          <a:xfrm>
            <a:off x="548424"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04.Nov</a:t>
            </a:r>
            <a:endParaRPr lang="de-DE" dirty="0">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40535A1E-8E47-4EF7-B713-B035EE29E9FF}"/>
              </a:ext>
            </a:extLst>
          </p:cNvPr>
          <p:cNvSpPr/>
          <p:nvPr/>
        </p:nvSpPr>
        <p:spPr>
          <a:xfrm>
            <a:off x="1700552"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11.Nov</a:t>
            </a:r>
            <a:endParaRPr lang="de-DE" dirty="0">
              <a:latin typeface="Segoe UI" pitchFamily="34" charset="0"/>
              <a:ea typeface="Segoe UI" pitchFamily="34" charset="0"/>
              <a:cs typeface="Segoe UI" pitchFamily="34" charset="0"/>
            </a:endParaRPr>
          </a:p>
        </p:txBody>
      </p:sp>
      <p:sp>
        <p:nvSpPr>
          <p:cNvPr id="31" name="Rectangle 30">
            <a:extLst>
              <a:ext uri="{FF2B5EF4-FFF2-40B4-BE49-F238E27FC236}">
                <a16:creationId xmlns:a16="http://schemas.microsoft.com/office/drawing/2014/main" id="{21887423-7CC9-4770-A095-13F243114C1C}"/>
              </a:ext>
            </a:extLst>
          </p:cNvPr>
          <p:cNvSpPr/>
          <p:nvPr/>
        </p:nvSpPr>
        <p:spPr>
          <a:xfrm>
            <a:off x="2852680"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18.Nov</a:t>
            </a:r>
            <a:endParaRPr lang="de-DE" dirty="0">
              <a:latin typeface="Segoe UI"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D5503EF5-BD89-42FC-9848-5C021D9AE83C}"/>
              </a:ext>
            </a:extLst>
          </p:cNvPr>
          <p:cNvSpPr/>
          <p:nvPr/>
        </p:nvSpPr>
        <p:spPr>
          <a:xfrm>
            <a:off x="548424"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02.Dec</a:t>
            </a:r>
            <a:endParaRPr lang="de-DE" dirty="0">
              <a:latin typeface="Segoe UI"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E5476731-650C-4067-B1E5-7DE698444A71}"/>
              </a:ext>
            </a:extLst>
          </p:cNvPr>
          <p:cNvSpPr/>
          <p:nvPr/>
        </p:nvSpPr>
        <p:spPr>
          <a:xfrm>
            <a:off x="5894070" y="1961910"/>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Mo. 17.45-19.00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970780CB-9CAA-48E6-AB34-3AA735393AFB}"/>
              </a:ext>
            </a:extLst>
          </p:cNvPr>
          <p:cNvSpPr/>
          <p:nvPr/>
        </p:nvSpPr>
        <p:spPr>
          <a:xfrm>
            <a:off x="539552" y="206649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21.</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a:t>WS-2020-2021</a:t>
            </a:r>
            <a:endParaRPr lang="en-US" sz="2000" dirty="0"/>
          </a:p>
        </p:txBody>
      </p:sp>
      <p:sp>
        <p:nvSpPr>
          <p:cNvPr id="40" name="Rectangle 39">
            <a:extLst>
              <a:ext uri="{FF2B5EF4-FFF2-40B4-BE49-F238E27FC236}">
                <a16:creationId xmlns:a16="http://schemas.microsoft.com/office/drawing/2014/main" id="{76980E69-7AAB-4A38-8484-6F8F564CD840}"/>
              </a:ext>
            </a:extLst>
          </p:cNvPr>
          <p:cNvSpPr/>
          <p:nvPr/>
        </p:nvSpPr>
        <p:spPr>
          <a:xfrm>
            <a:off x="1700552"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09.Dec</a:t>
            </a:r>
            <a:endParaRPr lang="de-DE" dirty="0">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47D3F746-B63D-475E-AC51-23EF69E3D50E}"/>
              </a:ext>
            </a:extLst>
          </p:cNvPr>
          <p:cNvSpPr/>
          <p:nvPr/>
        </p:nvSpPr>
        <p:spPr>
          <a:xfrm>
            <a:off x="2852680" y="351622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16.Dec</a:t>
            </a:r>
            <a:endParaRPr lang="de-DE" dirty="0">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AD948734-9B5E-45EE-962C-11EAAF050415}"/>
              </a:ext>
            </a:extLst>
          </p:cNvPr>
          <p:cNvSpPr/>
          <p:nvPr/>
        </p:nvSpPr>
        <p:spPr>
          <a:xfrm>
            <a:off x="539553"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13.Jan</a:t>
            </a:r>
            <a:endParaRPr lang="de-DE" dirty="0">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5876176B-EB1E-47B4-AAD3-1403C905BD41}"/>
              </a:ext>
            </a:extLst>
          </p:cNvPr>
          <p:cNvSpPr/>
          <p:nvPr/>
        </p:nvSpPr>
        <p:spPr>
          <a:xfrm>
            <a:off x="1691681"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20.Jan</a:t>
            </a:r>
            <a:endParaRPr lang="de-DE" dirty="0">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2F57A3C7-C265-4064-9D25-31AE4A8C6D09}"/>
              </a:ext>
            </a:extLst>
          </p:cNvPr>
          <p:cNvSpPr/>
          <p:nvPr/>
        </p:nvSpPr>
        <p:spPr>
          <a:xfrm>
            <a:off x="2843809" y="425844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27.Jan</a:t>
            </a:r>
            <a:endParaRPr lang="de-DE" dirty="0">
              <a:latin typeface="Segoe UI"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5A32DEC3-A80F-43C8-A744-D19ADA7C67E6}"/>
              </a:ext>
            </a:extLst>
          </p:cNvPr>
          <p:cNvSpPr/>
          <p:nvPr/>
        </p:nvSpPr>
        <p:spPr>
          <a:xfrm>
            <a:off x="1691680" y="206570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28.</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381073" y="3364395"/>
            <a:ext cx="2638304" cy="2555599"/>
          </a:xfrm>
          <a:prstGeom prst="rect">
            <a:avLst/>
          </a:prstGeom>
        </p:spPr>
      </p:pic>
      <p:sp>
        <p:nvSpPr>
          <p:cNvPr id="24" name="Rectangle 23">
            <a:extLst>
              <a:ext uri="{FF2B5EF4-FFF2-40B4-BE49-F238E27FC236}">
                <a16:creationId xmlns:a16="http://schemas.microsoft.com/office/drawing/2014/main" id="{818F04DF-8B7E-4C52-BD31-DA08EA0FBCA5}"/>
              </a:ext>
            </a:extLst>
          </p:cNvPr>
          <p:cNvSpPr/>
          <p:nvPr/>
        </p:nvSpPr>
        <p:spPr>
          <a:xfrm>
            <a:off x="3998127" y="279985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25.Nov</a:t>
            </a:r>
            <a:endParaRPr lang="de-DE" dirty="0">
              <a:latin typeface="Segoe UI"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7CC8E06C-5080-4919-B77D-E4DB84F7C8AC}"/>
              </a:ext>
            </a:extLst>
          </p:cNvPr>
          <p:cNvSpPr/>
          <p:nvPr/>
        </p:nvSpPr>
        <p:spPr>
          <a:xfrm>
            <a:off x="539552"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03.Feb</a:t>
            </a:r>
            <a:endParaRPr lang="de-DE" dirty="0">
              <a:latin typeface="Segoe UI"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42B6CF40-0C5A-4312-A659-77F3F955F2B0}"/>
              </a:ext>
            </a:extLst>
          </p:cNvPr>
          <p:cNvSpPr/>
          <p:nvPr/>
        </p:nvSpPr>
        <p:spPr>
          <a:xfrm>
            <a:off x="1691680"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10.Feb</a:t>
            </a:r>
            <a:endParaRPr lang="de-DE" dirty="0">
              <a:latin typeface="Segoe UI" pitchFamily="34" charset="0"/>
              <a:ea typeface="Segoe UI" pitchFamily="34" charset="0"/>
              <a:cs typeface="Segoe UI" pitchFamily="34" charset="0"/>
            </a:endParaRPr>
          </a:p>
        </p:txBody>
      </p:sp>
      <p:sp>
        <p:nvSpPr>
          <p:cNvPr id="20" name="TextBox 19">
            <a:extLst>
              <a:ext uri="{FF2B5EF4-FFF2-40B4-BE49-F238E27FC236}">
                <a16:creationId xmlns:a16="http://schemas.microsoft.com/office/drawing/2014/main" id="{13199F83-BF7E-4801-A9EE-354511CE8C8C}"/>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2994638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2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spTree>
    <p:extLst>
      <p:ext uri="{BB962C8B-B14F-4D97-AF65-F5344CB8AC3E}">
        <p14:creationId xmlns:p14="http://schemas.microsoft.com/office/powerpoint/2010/main" val="35507911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201750" y="2670700"/>
            <a:ext cx="2887616"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 starts NOW. </a:t>
            </a:r>
          </a:p>
          <a:p>
            <a:pPr marL="28575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Sprints ends in two weeks.</a:t>
            </a: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r>
              <a:rPr lang="en-US" sz="1100" kern="1200" dirty="0">
                <a:solidFill>
                  <a:schemeClr val="tx1"/>
                </a:solidFill>
                <a:latin typeface="+mn-lt"/>
                <a:ea typeface="+mn-ea"/>
                <a:cs typeface="+mn-cs"/>
              </a:rPr>
              <a:t>1. Install VS</a:t>
            </a:r>
            <a:br>
              <a:rPr lang="en-US" sz="1100" kern="1200" dirty="0">
                <a:solidFill>
                  <a:schemeClr val="tx1"/>
                </a:solidFill>
                <a:latin typeface="+mn-lt"/>
                <a:ea typeface="+mn-ea"/>
                <a:cs typeface="+mn-cs"/>
              </a:rPr>
            </a:br>
            <a:r>
              <a:rPr lang="en-US" sz="1100" kern="1200" dirty="0">
                <a:solidFill>
                  <a:schemeClr val="tx1"/>
                </a:solidFill>
                <a:latin typeface="+mn-lt"/>
                <a:ea typeface="+mn-ea"/>
                <a:cs typeface="+mn-cs"/>
              </a:rPr>
              <a:t>2. Create your branch on git.</a:t>
            </a: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br>
              <a:rPr lang="en-US" sz="1100" kern="1200" dirty="0">
                <a:solidFill>
                  <a:schemeClr val="tx1"/>
                </a:solidFill>
                <a:latin typeface="+mn-lt"/>
                <a:ea typeface="+mn-ea"/>
                <a:cs typeface="+mn-cs"/>
              </a:rPr>
            </a:br>
            <a:r>
              <a:rPr lang="en-US" sz="1100" kern="1200" dirty="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Change files</a:t>
            </a:r>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    4. Create Console Application</a:t>
            </a:r>
          </a:p>
          <a:p>
            <a:pPr marL="285750" indent="-228600">
              <a:lnSpc>
                <a:spcPct val="90000"/>
              </a:lnSpc>
              <a:spcAft>
                <a:spcPts val="600"/>
              </a:spcAft>
              <a:buFont typeface="Arial" panose="020B0604020202020204" pitchFamily="34" charset="0"/>
              <a:buChar char="•"/>
            </a:pPr>
            <a:endParaRPr lang="en-US" sz="11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027C-F088-4635-8019-6B4E23BB388D}"/>
              </a:ext>
            </a:extLst>
          </p:cNvPr>
          <p:cNvSpPr>
            <a:spLocks noGrp="1"/>
          </p:cNvSpPr>
          <p:nvPr>
            <p:ph type="title"/>
          </p:nvPr>
        </p:nvSpPr>
        <p:spPr/>
        <p:txBody>
          <a:bodyPr/>
          <a:lstStyle/>
          <a:p>
            <a:r>
              <a:rPr lang="en-US" dirty="0"/>
              <a:t>Survey</a:t>
            </a:r>
            <a:endParaRPr lang="en-DE" dirty="0"/>
          </a:p>
        </p:txBody>
      </p:sp>
      <p:sp>
        <p:nvSpPr>
          <p:cNvPr id="5" name="TextBox 4">
            <a:extLst>
              <a:ext uri="{FF2B5EF4-FFF2-40B4-BE49-F238E27FC236}">
                <a16:creationId xmlns:a16="http://schemas.microsoft.com/office/drawing/2014/main" id="{1311F766-E608-4BD8-8418-A18781C8BF14}"/>
              </a:ext>
            </a:extLst>
          </p:cNvPr>
          <p:cNvSpPr txBox="1"/>
          <p:nvPr/>
        </p:nvSpPr>
        <p:spPr>
          <a:xfrm>
            <a:off x="59599" y="6063233"/>
            <a:ext cx="10527846" cy="430887"/>
          </a:xfrm>
          <a:prstGeom prst="rect">
            <a:avLst/>
          </a:prstGeom>
          <a:noFill/>
        </p:spPr>
        <p:txBody>
          <a:bodyPr wrap="square">
            <a:spAutoFit/>
          </a:bodyPr>
          <a:lstStyle/>
          <a:p>
            <a:r>
              <a:rPr lang="en-DE" sz="1100" dirty="0">
                <a:hlinkClick r:id="rId2"/>
              </a:rPr>
              <a:t>https://forms.office.com/Pages/ResponsePage.aspx?id=TQfysVXc3EO-jpMR2ihFtaW1ukxuTqNCn77XFCryZbVUMjFIQ1FONVpLNkJQWkhKTUxHQUhVR1I2US4u</a:t>
            </a:r>
            <a:endParaRPr lang="en-US" sz="1100" dirty="0"/>
          </a:p>
          <a:p>
            <a:endParaRPr lang="en-DE" sz="1100" dirty="0"/>
          </a:p>
        </p:txBody>
      </p:sp>
      <p:pic>
        <p:nvPicPr>
          <p:cNvPr id="7" name="Picture 6">
            <a:extLst>
              <a:ext uri="{FF2B5EF4-FFF2-40B4-BE49-F238E27FC236}">
                <a16:creationId xmlns:a16="http://schemas.microsoft.com/office/drawing/2014/main" id="{10F73035-DC82-41EA-A6F3-C6CA83F3F05E}"/>
              </a:ext>
            </a:extLst>
          </p:cNvPr>
          <p:cNvPicPr>
            <a:picLocks noChangeAspect="1"/>
          </p:cNvPicPr>
          <p:nvPr/>
        </p:nvPicPr>
        <p:blipFill>
          <a:blip r:embed="rId3"/>
          <a:stretch>
            <a:fillRect/>
          </a:stretch>
        </p:blipFill>
        <p:spPr>
          <a:xfrm>
            <a:off x="3977545" y="2930201"/>
            <a:ext cx="1403387" cy="1389140"/>
          </a:xfrm>
          <a:prstGeom prst="rect">
            <a:avLst/>
          </a:prstGeom>
        </p:spPr>
      </p:pic>
    </p:spTree>
    <p:extLst>
      <p:ext uri="{BB962C8B-B14F-4D97-AF65-F5344CB8AC3E}">
        <p14:creationId xmlns:p14="http://schemas.microsoft.com/office/powerpoint/2010/main" val="55830417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damir.dobric@daenet.de</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CEO and Lead Software Architect at Daenet GmbH</a:t>
            </a:r>
          </a:p>
          <a:p>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600478" y="5663654"/>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pic>
        <p:nvPicPr>
          <p:cNvPr id="3" name="Picture 2" descr="LIVE on AIR - Home | Facebook">
            <a:extLst>
              <a:ext uri="{FF2B5EF4-FFF2-40B4-BE49-F238E27FC236}">
                <a16:creationId xmlns:a16="http://schemas.microsoft.com/office/drawing/2014/main" id="{8836CE4C-199F-4B9B-9B9C-CA44C20615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663" y="5957038"/>
            <a:ext cx="707570" cy="481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A08AF9-79FC-4A04-B746-ADFBA3EF2488}"/>
              </a:ext>
            </a:extLst>
          </p:cNvPr>
          <p:cNvPicPr>
            <a:picLocks noChangeAspect="1"/>
          </p:cNvPicPr>
          <p:nvPr/>
        </p:nvPicPr>
        <p:blipFill>
          <a:blip r:embed="rId6"/>
          <a:stretch>
            <a:fillRect/>
          </a:stretch>
        </p:blipFill>
        <p:spPr>
          <a:xfrm>
            <a:off x="687856" y="5151630"/>
            <a:ext cx="1426401" cy="1234892"/>
          </a:xfrm>
          <a:prstGeom prst="rect">
            <a:avLst/>
          </a:prstGeom>
        </p:spPr>
      </p:pic>
      <p:sp>
        <p:nvSpPr>
          <p:cNvPr id="12" name="TextBox 11">
            <a:extLst>
              <a:ext uri="{FF2B5EF4-FFF2-40B4-BE49-F238E27FC236}">
                <a16:creationId xmlns:a16="http://schemas.microsoft.com/office/drawing/2014/main" id="{1F8F31A0-41DA-4DFE-8687-220228357D3D}"/>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627656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12" dur="20000" fill="hold"/>
                                        <p:tgtEl>
                                          <p:spTgt spid="12"/>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5AED-DDB3-476D-843D-EEA52AEBE8F5}"/>
              </a:ext>
            </a:extLst>
          </p:cNvPr>
          <p:cNvSpPr>
            <a:spLocks noGrp="1"/>
          </p:cNvSpPr>
          <p:nvPr>
            <p:ph type="ctrTitle"/>
          </p:nvPr>
        </p:nvSpPr>
        <p:spPr>
          <a:xfrm>
            <a:off x="685800" y="535342"/>
            <a:ext cx="7772400" cy="1470023"/>
          </a:xfrm>
        </p:spPr>
        <p:txBody>
          <a:bodyPr/>
          <a:lstStyle/>
          <a:p>
            <a:r>
              <a:rPr lang="en-US" dirty="0"/>
              <a:t>My lovely and cool assistants</a:t>
            </a:r>
            <a:endParaRPr lang="en-DE" dirty="0"/>
          </a:p>
        </p:txBody>
      </p:sp>
      <p:pic>
        <p:nvPicPr>
          <p:cNvPr id="5" name="Picture 4">
            <a:extLst>
              <a:ext uri="{FF2B5EF4-FFF2-40B4-BE49-F238E27FC236}">
                <a16:creationId xmlns:a16="http://schemas.microsoft.com/office/drawing/2014/main" id="{0DCD1614-C064-40B8-BA73-A4F6AE19E63D}"/>
              </a:ext>
            </a:extLst>
          </p:cNvPr>
          <p:cNvPicPr>
            <a:picLocks noChangeAspect="1"/>
          </p:cNvPicPr>
          <p:nvPr/>
        </p:nvPicPr>
        <p:blipFill>
          <a:blip r:embed="rId2"/>
          <a:stretch>
            <a:fillRect/>
          </a:stretch>
        </p:blipFill>
        <p:spPr>
          <a:xfrm>
            <a:off x="685800" y="2835745"/>
            <a:ext cx="2828946" cy="1633549"/>
          </a:xfrm>
          <a:prstGeom prst="rect">
            <a:avLst/>
          </a:prstGeom>
        </p:spPr>
      </p:pic>
      <p:pic>
        <p:nvPicPr>
          <p:cNvPr id="9" name="Picture 8">
            <a:extLst>
              <a:ext uri="{FF2B5EF4-FFF2-40B4-BE49-F238E27FC236}">
                <a16:creationId xmlns:a16="http://schemas.microsoft.com/office/drawing/2014/main" id="{02A9535E-FBDF-4D71-A1BA-8F4D27618D28}"/>
              </a:ext>
            </a:extLst>
          </p:cNvPr>
          <p:cNvPicPr>
            <a:picLocks noChangeAspect="1"/>
          </p:cNvPicPr>
          <p:nvPr/>
        </p:nvPicPr>
        <p:blipFill>
          <a:blip r:embed="rId3"/>
          <a:stretch>
            <a:fillRect/>
          </a:stretch>
        </p:blipFill>
        <p:spPr>
          <a:xfrm>
            <a:off x="5116571" y="2733351"/>
            <a:ext cx="2952772" cy="1838338"/>
          </a:xfrm>
          <a:prstGeom prst="rect">
            <a:avLst/>
          </a:prstGeom>
        </p:spPr>
      </p:pic>
      <p:sp>
        <p:nvSpPr>
          <p:cNvPr id="10" name="TextBox 9">
            <a:extLst>
              <a:ext uri="{FF2B5EF4-FFF2-40B4-BE49-F238E27FC236}">
                <a16:creationId xmlns:a16="http://schemas.microsoft.com/office/drawing/2014/main" id="{1EFDCBEB-468B-4BC4-83B6-2F14E0494892}"/>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3203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1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By 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 portal</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transition spd="med">
    <p:pull/>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1162</Words>
  <Application>Microsoft Office PowerPoint</Application>
  <PresentationFormat>On-screen Show (4:3)</PresentationFormat>
  <Paragraphs>179</Paragraphs>
  <Slides>35</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Calibri Light</vt:lpstr>
      <vt:lpstr>Consolas</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ALM Frameworks</vt:lpstr>
      <vt:lpstr>MSF-Agile</vt:lpstr>
      <vt:lpstr>Scrum</vt:lpstr>
      <vt:lpstr>PowerPoint Presentation</vt:lpstr>
      <vt:lpstr>PowerPoint Presentation</vt:lpstr>
      <vt:lpstr>SCRUM Model</vt:lpstr>
      <vt:lpstr>Tools you need</vt:lpstr>
      <vt:lpstr>Tools you need</vt:lpstr>
      <vt:lpstr>Git Classroom</vt:lpstr>
      <vt:lpstr>PowerPoint Presentation</vt:lpstr>
      <vt:lpstr>Survey</vt:lpstr>
      <vt:lpstr>Let’s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Damir Dobric</cp:lastModifiedBy>
  <cp:revision>22</cp:revision>
  <dcterms:created xsi:type="dcterms:W3CDTF">2019-10-21T08:01:44Z</dcterms:created>
  <dcterms:modified xsi:type="dcterms:W3CDTF">2020-11-07T13:12:25Z</dcterms:modified>
</cp:coreProperties>
</file>